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png" ContentType="image/png"/>
  <Default Extension="webp" ContentType="image/webp"/>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4" Type="http://schemas.openxmlformats.org/officeDocument/2006/relationships/viewProps" Target="viewProps.xml" /><Relationship Id="rId63" Type="http://schemas.openxmlformats.org/officeDocument/2006/relationships/presProps" Target="presProps.xml" /><Relationship Id="rId1" Type="http://schemas.openxmlformats.org/officeDocument/2006/relationships/slideMaster" Target="slideMasters/slideMaster1.xml" /><Relationship Id="rId66" Type="http://schemas.openxmlformats.org/officeDocument/2006/relationships/tableStyles" Target="tableStyles.xml" /><Relationship Id="rId65"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jp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jp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jp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urvey.stackoverflow.co/2023/#technology-most-popular-technologies" TargetMode="External" /><Relationship Id="rId3" Type="http://schemas.openxmlformats.org/officeDocument/2006/relationships/hyperlink" Target="https://www.tiobe.com/tiobe-index/" TargetMode="External" /><Relationship Id="rId4" Type="http://schemas.openxmlformats.org/officeDocument/2006/relationships/hyperlink" Target="https://github.blog/news-insights/octoverse/octoverse-2024/"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nference-review.com/article/the-origins-of-python" TargetMode="Externa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2.jpg" /><Relationship Id="rId2" Type="http://schemas.openxmlformats.org/officeDocument/2006/relationships/image" Target="../media/image11.jp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jpg"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jp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jp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9.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melaniewalsh.github.io/Intro-Cultural-Analytics/welcome.html" TargetMode="External" /><Relationship Id="rId3" Type="http://schemas.openxmlformats.org/officeDocument/2006/relationships/hyperlink" Target="https://pythonds.linogaliana.fr/" TargetMode="External" /></Relationships>
</file>

<file path=ppt/slides/_rels/slide34.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en.wikipedia.org/wiki/Project_Jupyter" TargetMode="External" /><Relationship Id="rId3" Type="http://schemas.openxmlformats.org/officeDocument/2006/relationships/image" Target="../media/image21.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medium.com/kainos-applied-innovation/how-google-has-crushed-it-with-colaboratory-5664b5fb5856" TargetMode="Externa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pythoncheatsheet.org/" TargetMode="Externa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jpg" /></Relationships>
</file>

<file path=ppt/slides/_rels/slide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2.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png"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9.webp"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emilienschultz/sicss2025" TargetMode="Externa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Python for CSS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SICSS 2025</a:t>
            </a:r>
            <a:br/>
            <a:br/>
            <a:r>
              <a:rPr/>
              <a:t>Émilien Schultz - CREST/GENES</a:t>
            </a:r>
          </a:p>
        </p:txBody>
      </p:sp>
      <p:sp>
        <p:nvSpPr>
          <p:cNvPr id="4" name="Date Placeholder 3"/>
          <p:cNvSpPr>
            <a:spLocks noGrp="1"/>
          </p:cNvSpPr>
          <p:nvPr>
            <p:ph idx="10" sz="half" type="dt"/>
          </p:nvPr>
        </p:nvSpPr>
        <p:spPr/>
        <p:txBody>
          <a:bodyPr/>
          <a:lstStyle/>
          <a:p>
            <a:pPr lvl="0" indent="0" marL="0">
              <a:buNone/>
            </a:pPr>
            <a:r>
              <a:rPr/>
              <a:t>2025-06-18</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Because everything is possible</a:t>
            </a:r>
          </a:p>
        </p:txBody>
      </p:sp>
      <p:pic>
        <p:nvPicPr>
          <p:cNvPr descr="img/python.png" id="0" name="Picture 1"/>
          <p:cNvPicPr>
            <a:picLocks noGrp="1" noChangeAspect="1"/>
          </p:cNvPicPr>
          <p:nvPr/>
        </p:nvPicPr>
        <p:blipFill>
          <a:blip r:embed="rId2"/>
          <a:stretch>
            <a:fillRect/>
          </a:stretch>
        </p:blipFill>
        <p:spPr bwMode="auto">
          <a:xfrm>
            <a:off x="3073400" y="1193800"/>
            <a:ext cx="2984500" cy="33909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Because it is a high-level language</a:t>
            </a:r>
          </a:p>
        </p:txBody>
      </p:sp>
      <p:pic>
        <p:nvPicPr>
          <p:cNvPr descr="img/clevel.jpeg" id="0" name="Picture 1"/>
          <p:cNvPicPr>
            <a:picLocks noGrp="1" noChangeAspect="1"/>
          </p:cNvPicPr>
          <p:nvPr/>
        </p:nvPicPr>
        <p:blipFill>
          <a:blip r:embed="rId2"/>
          <a:stretch>
            <a:fillRect/>
          </a:stretch>
        </p:blipFill>
        <p:spPr bwMode="auto">
          <a:xfrm>
            <a:off x="2946400" y="1193800"/>
            <a:ext cx="32512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Because data science</a:t>
            </a:r>
          </a:p>
        </p:txBody>
      </p:sp>
      <p:pic>
        <p:nvPicPr>
          <p:cNvPr descr="img/pythondatascientist.jpg" id="0" name="Picture 1"/>
          <p:cNvPicPr>
            <a:picLocks noGrp="1" noChangeAspect="1"/>
          </p:cNvPicPr>
          <p:nvPr/>
        </p:nvPicPr>
        <p:blipFill>
          <a:blip r:embed="rId2"/>
          <a:stretch>
            <a:fillRect/>
          </a:stretch>
        </p:blipFill>
        <p:spPr bwMode="auto">
          <a:xfrm>
            <a:off x="3378200" y="1193800"/>
            <a:ext cx="23876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Because the AI turn</a:t>
            </a:r>
          </a:p>
        </p:txBody>
      </p:sp>
      <p:pic>
        <p:nvPicPr>
          <p:cNvPr descr="img/easypython.jpe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As a consequence : a lingua franca</a:t>
            </a:r>
          </a:p>
        </p:txBody>
      </p:sp>
      <p:pic>
        <p:nvPicPr>
          <p:cNvPr descr="img/python-programmers-python.jpeg" id="0" name="Picture 1"/>
          <p:cNvPicPr>
            <a:picLocks noGrp="1" noChangeAspect="1"/>
          </p:cNvPicPr>
          <p:nvPr/>
        </p:nvPicPr>
        <p:blipFill>
          <a:blip r:embed="rId2"/>
          <a:stretch>
            <a:fillRect/>
          </a:stretch>
        </p:blipFill>
        <p:spPr bwMode="auto">
          <a:xfrm>
            <a:off x="1460500" y="1193800"/>
            <a:ext cx="62230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Especially if you need to work with computer science</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Python ID card</a:t>
            </a:r>
          </a:p>
        </p:txBody>
      </p:sp>
      <p:sp>
        <p:nvSpPr>
          <p:cNvPr id="3" name="Content Placeholder 2"/>
          <p:cNvSpPr>
            <a:spLocks noGrp="1"/>
          </p:cNvSpPr>
          <p:nvPr>
            <p:ph idx="1"/>
          </p:nvPr>
        </p:nvSpPr>
        <p:spPr/>
        <p:txBody>
          <a:bodyPr/>
          <a:lstStyle/>
          <a:p>
            <a:pPr lvl="0"/>
            <a:r>
              <a:rPr/>
              <a:t>Free and interoperable</a:t>
            </a:r>
          </a:p>
          <a:p>
            <a:pPr lvl="0"/>
            <a:r>
              <a:rPr/>
              <a:t>Versatile</a:t>
            </a:r>
          </a:p>
          <a:p>
            <a:pPr lvl="0"/>
            <a:r>
              <a:rPr/>
              <a:t>Intuitive by design</a:t>
            </a:r>
          </a:p>
          <a:p>
            <a:pPr lvl="0"/>
            <a:r>
              <a:rPr/>
              <a:t>The most widely used (thanks AI)</a:t>
            </a:r>
          </a:p>
          <a:p>
            <a:pPr lvl="1"/>
            <a:r>
              <a:rPr>
                <a:hlinkClick r:id="rId2"/>
              </a:rPr>
              <a:t>Stackoverflow</a:t>
            </a:r>
            <a:r>
              <a:rPr/>
              <a:t> ; </a:t>
            </a:r>
            <a:r>
              <a:rPr>
                <a:hlinkClick r:id="rId3"/>
              </a:rPr>
              <a:t>TIOBE index</a:t>
            </a:r>
            <a:r>
              <a:rPr/>
              <a:t> ; </a:t>
            </a:r>
            <a:r>
              <a:rPr>
                <a:hlinkClick r:id="rId4"/>
              </a:rPr>
              <a:t>Github</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Product of an history</a:t>
            </a:r>
          </a:p>
        </p:txBody>
      </p:sp>
      <p:sp>
        <p:nvSpPr>
          <p:cNvPr id="3" name="Content Placeholder 2"/>
          <p:cNvSpPr>
            <a:spLocks noGrp="1"/>
          </p:cNvSpPr>
          <p:nvPr>
            <p:ph idx="1"/>
          </p:nvPr>
        </p:nvSpPr>
        <p:spPr/>
        <p:txBody>
          <a:bodyPr/>
          <a:lstStyle/>
          <a:p>
            <a:pPr lvl="0" indent="0" marL="0">
              <a:buNone/>
            </a:pPr>
            <a:r>
              <a:rPr>
                <a:hlinkClick r:id="rId2"/>
              </a:rPr>
              <a:t>The Origins of Python, Lambert Meertens, Inference, 2022</a:t>
            </a:r>
          </a:p>
          <a:p>
            <a:pPr lvl="0" indent="0">
              <a:buNone/>
            </a:pPr>
            <a:r>
              <a:rPr>
                <a:latin typeface="Courier"/>
              </a:rPr>
              <a:t>"It makes sense to think of the realm of programming languages as an ecosystem in which languages occupy their own niches. FORTRAN’s niche is high-performance scientific programming, involving heavy-duty numerical computation; that of COBOL is administration, based on files of data records. The C language is designed for systems programming, originally developed specifically for the Unix operating system. Just as there is no such thing as a general-purpose transportation vehicle, a truly one-size-fits-all general-purpose programming language does not exist; for a given highly specialized application domain it will always be possible to design a language tailored to, and better suited for, the specific needs of that domain [...]  
Python was originally designed to serve as a high-level scripting language for the Amoeba project. ABC was completely unsuitable for this purpose; it lived in a world of its own, shielding its users—by design—from the outside world. Python was expressly designed to interface with that outside world"
</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 core philosophy</a:t>
            </a:r>
          </a:p>
        </p:txBody>
      </p:sp>
      <p:sp>
        <p:nvSpPr>
          <p:cNvPr id="3" name="Content Placeholder 2"/>
          <p:cNvSpPr>
            <a:spLocks noGrp="1"/>
          </p:cNvSpPr>
          <p:nvPr>
            <p:ph idx="1"/>
          </p:nvPr>
        </p:nvSpPr>
        <p:spPr/>
        <p:txBody>
          <a:bodyPr/>
          <a:lstStyle/>
          <a:p>
            <a:pPr lvl="0" indent="0" marL="0">
              <a:buNone/>
            </a:pPr>
            <a:r>
              <a:rPr/>
              <a:t>Beautiful is better than ugly.</a:t>
            </a:r>
          </a:p>
          <a:p>
            <a:pPr lvl="0" indent="0" marL="0">
              <a:buNone/>
            </a:pPr>
            <a:r>
              <a:rPr/>
              <a:t>Explicit is better than implicit.</a:t>
            </a:r>
          </a:p>
          <a:p>
            <a:pPr lvl="0" indent="0" marL="0">
              <a:buNone/>
            </a:pPr>
            <a:r>
              <a:rPr/>
              <a:t>Simple is better than complex.</a:t>
            </a:r>
          </a:p>
          <a:p>
            <a:pPr lvl="0" indent="0" marL="0">
              <a:buNone/>
            </a:pPr>
            <a:r>
              <a:rPr/>
              <a:t>Complex is better than complicated.</a:t>
            </a:r>
          </a:p>
          <a:p>
            <a:pPr lvl="0" indent="0" marL="0">
              <a:buNone/>
            </a:pPr>
            <a:r>
              <a:rPr/>
              <a:t>Flat is better than nested.</a:t>
            </a:r>
          </a:p>
          <a:p>
            <a:pPr lvl="0" indent="0" marL="0">
              <a:buNone/>
            </a:pPr>
            <a:r>
              <a:rPr/>
              <a:t>Sparse is better than dense.</a:t>
            </a:r>
          </a:p>
          <a:p>
            <a:pPr lvl="0" indent="0" marL="0">
              <a:buNone/>
            </a:pPr>
            <a:r>
              <a:rPr/>
              <a:t>Readability counts.</a:t>
            </a:r>
          </a:p>
          <a:p>
            <a:pPr lvl="0" indent="0" marL="0">
              <a:buNone/>
            </a:pPr>
            <a:r>
              <a:rPr/>
              <a:t>Special cases aren’t special enough to break the rules.</a:t>
            </a:r>
          </a:p>
          <a:p>
            <a:pPr lvl="0" indent="0" marL="0">
              <a:buNone/>
            </a:pPr>
            <a:r>
              <a:rPr/>
              <a:t>Although practicality beats purity.</a:t>
            </a:r>
          </a:p>
          <a:p>
            <a:pPr lvl="0" indent="0" marL="0">
              <a:buNone/>
            </a:pPr>
            <a:r>
              <a:rPr/>
              <a:t>Errors should never pass silently.</a:t>
            </a:r>
          </a:p>
          <a:p>
            <a:pPr lvl="0" indent="0" marL="0">
              <a:buNone/>
            </a:pPr>
            <a:r>
              <a:rPr/>
              <a:t>Unless explicitly silenced.</a:t>
            </a:r>
          </a:p>
          <a:p>
            <a:pPr lvl="0" indent="0" marL="0">
              <a:buNone/>
            </a:pPr>
            <a:r>
              <a:rPr/>
              <a:t>In the face of ambiguity, refuse the temptation to guess.</a:t>
            </a:r>
          </a:p>
          <a:p>
            <a:pPr lvl="0" indent="0" marL="0">
              <a:buNone/>
            </a:pPr>
            <a:r>
              <a:rPr/>
              <a:t>There should be one– and preferably only one –obvious way to do it.</a:t>
            </a:r>
          </a:p>
          <a:p>
            <a:pPr lvl="0" indent="0" marL="0">
              <a:buNone/>
            </a:pPr>
            <a:r>
              <a:rPr/>
              <a:t>Although that way may not be obvious at first unless you’re Dutch.</a:t>
            </a:r>
          </a:p>
          <a:p>
            <a:pPr lvl="0" indent="0" marL="0">
              <a:buNone/>
            </a:pPr>
            <a:r>
              <a:rPr/>
              <a:t>Now is better than never.</a:t>
            </a:r>
          </a:p>
          <a:p>
            <a:pPr lvl="0" indent="0" marL="0">
              <a:buNone/>
            </a:pPr>
            <a:r>
              <a:rPr/>
              <a:t>Although never is often better than </a:t>
            </a:r>
            <a:r>
              <a:rPr i="1"/>
              <a:t>right</a:t>
            </a:r>
            <a:r>
              <a:rPr/>
              <a:t> now.</a:t>
            </a:r>
          </a:p>
          <a:p>
            <a:pPr lvl="0" indent="0" marL="0">
              <a:buNone/>
            </a:pPr>
            <a:r>
              <a:rPr/>
              <a:t>If the implementation is hard to explain, it’s a bad idea.</a:t>
            </a:r>
          </a:p>
          <a:p>
            <a:pPr lvl="0" indent="0" marL="0">
              <a:buNone/>
            </a:pPr>
            <a:r>
              <a:rPr/>
              <a:t>If the implementation is easy to explain, it may be a good idea.</a:t>
            </a:r>
          </a:p>
          <a:p>
            <a:pPr lvl="0" indent="0" marL="0">
              <a:buNone/>
            </a:pPr>
            <a:r>
              <a:rPr/>
              <a:t>Namespaces are one honking great idea – let’s do more of those!</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 language is evolving</a:t>
            </a:r>
          </a:p>
        </p:txBody>
      </p:sp>
      <p:pic>
        <p:nvPicPr>
          <p:cNvPr descr="img/pythonversion.png" id="0" name="Picture 1"/>
          <p:cNvPicPr>
            <a:picLocks noGrp="1" noChangeAspect="1"/>
          </p:cNvPicPr>
          <p:nvPr/>
        </p:nvPicPr>
        <p:blipFill>
          <a:blip r:embed="rId2"/>
          <a:stretch>
            <a:fillRect/>
          </a:stretch>
        </p:blipFill>
        <p:spPr bwMode="auto">
          <a:xfrm>
            <a:off x="2349500" y="1193800"/>
            <a:ext cx="44323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Overview</a:t>
            </a:r>
          </a:p>
        </p:txBody>
      </p:sp>
      <p:sp>
        <p:nvSpPr>
          <p:cNvPr id="3" name="Content Placeholder 2"/>
          <p:cNvSpPr>
            <a:spLocks noGrp="1"/>
          </p:cNvSpPr>
          <p:nvPr>
            <p:ph idx="1"/>
          </p:nvPr>
        </p:nvSpPr>
        <p:spPr/>
        <p:txBody>
          <a:bodyPr/>
          <a:lstStyle/>
          <a:p>
            <a:pPr lvl="0"/>
            <a:r>
              <a:rPr/>
              <a:t>10h - Using Python (for social sciences) ?</a:t>
            </a:r>
          </a:p>
          <a:p>
            <a:pPr lvl="0"/>
            <a:r>
              <a:rPr/>
              <a:t>11h - The basics of the language</a:t>
            </a:r>
          </a:p>
          <a:p>
            <a:pPr lvl="0"/>
            <a:r>
              <a:rPr/>
              <a:t>12h - Toolkit for SICSS</a:t>
            </a:r>
          </a:p>
          <a:p>
            <a:pPr lvl="0" indent="0" marL="0">
              <a:buNone/>
            </a:pPr>
            <a:r>
              <a:rPr b="1"/>
              <a:t>A space to discuss - please interrupt</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Connected to the scientific practive</a:t>
            </a:r>
          </a:p>
        </p:txBody>
      </p:sp>
      <p:pic>
        <p:nvPicPr>
          <p:cNvPr descr="img/scipy2002.png" id="0" name="Picture 1"/>
          <p:cNvPicPr>
            <a:picLocks noGrp="1" noChangeAspect="1"/>
          </p:cNvPicPr>
          <p:nvPr/>
        </p:nvPicPr>
        <p:blipFill>
          <a:blip r:embed="rId2"/>
          <a:stretch>
            <a:fillRect/>
          </a:stretch>
        </p:blipFill>
        <p:spPr bwMode="auto">
          <a:xfrm>
            <a:off x="1803400" y="1193800"/>
            <a:ext cx="55499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 language + an ecosystem</a:t>
            </a:r>
          </a:p>
        </p:txBody>
      </p:sp>
      <p:pic>
        <p:nvPicPr>
          <p:cNvPr descr="img/ecosysteme.pn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New in social sciences</a:t>
            </a:r>
          </a:p>
        </p:txBody>
      </p:sp>
      <p:pic>
        <p:nvPicPr>
          <p:cNvPr descr="img/pythonr1.jpeg" id="0" name="Picture 1"/>
          <p:cNvPicPr>
            <a:picLocks noGrp="1" noChangeAspect="1"/>
          </p:cNvPicPr>
          <p:nvPr/>
        </p:nvPicPr>
        <p:blipFill>
          <a:blip r:embed="rId2"/>
          <a:stretch>
            <a:fillRect/>
          </a:stretch>
        </p:blipFill>
        <p:spPr bwMode="auto">
          <a:xfrm>
            <a:off x="800100" y="1193800"/>
            <a:ext cx="3352800" cy="3390900"/>
          </a:xfrm>
          <a:prstGeom prst="rect">
            <a:avLst/>
          </a:prstGeom>
          <a:noFill/>
          <a:ln w="9525">
            <a:noFill/>
            <a:headEnd/>
            <a:tailEnd/>
          </a:ln>
        </p:spPr>
      </p:pic>
      <p:pic>
        <p:nvPicPr>
          <p:cNvPr descr="img/pythonr2.jpeg" id="0" name="Picture 1"/>
          <p:cNvPicPr>
            <a:picLocks noGrp="1" noChangeAspect="1"/>
          </p:cNvPicPr>
          <p:nvPr/>
        </p:nvPicPr>
        <p:blipFill>
          <a:blip r:embed="rId3"/>
          <a:stretch>
            <a:fillRect/>
          </a:stretch>
        </p:blipFill>
        <p:spPr bwMode="auto">
          <a:xfrm>
            <a:off x="4648200" y="1346200"/>
            <a:ext cx="4038600" cy="3098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i="1"/>
              <a:t>“the best second langage”</a:t>
            </a:r>
            <a:r>
              <a:rPr/>
              <a:t> … but the first in AI.</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Python or R ?</a:t>
            </a:r>
          </a:p>
        </p:txBody>
      </p:sp>
      <p:pic>
        <p:nvPicPr>
          <p:cNvPr descr="img/pythonr3.jpeg" id="0" name="Picture 1"/>
          <p:cNvPicPr>
            <a:picLocks noGrp="1" noChangeAspect="1"/>
          </p:cNvPicPr>
          <p:nvPr/>
        </p:nvPicPr>
        <p:blipFill>
          <a:blip r:embed="rId2"/>
          <a:stretch>
            <a:fillRect/>
          </a:stretch>
        </p:blipFill>
        <p:spPr bwMode="auto">
          <a:xfrm>
            <a:off x="457200" y="1435100"/>
            <a:ext cx="4038600" cy="2895600"/>
          </a:xfrm>
          <a:prstGeom prst="rect">
            <a:avLst/>
          </a:prstGeom>
          <a:noFill/>
          <a:ln w="9525">
            <a:noFill/>
            <a:headEnd/>
            <a:tailEnd/>
          </a:ln>
        </p:spPr>
      </p:pic>
      <p:sp>
        <p:nvSpPr>
          <p:cNvPr id="4" name="Content Placeholder 3"/>
          <p:cNvSpPr>
            <a:spLocks noGrp="1"/>
          </p:cNvSpPr>
          <p:nvPr>
            <p:ph idx="2" sz="half"/>
          </p:nvPr>
        </p:nvSpPr>
        <p:spPr/>
        <p:txBody>
          <a:bodyPr/>
          <a:lstStyle/>
          <a:p>
            <a:pPr lvl="0"/>
            <a:r>
              <a:rPr/>
              <a:t>Python &amp; R ++ data analysis</a:t>
            </a:r>
          </a:p>
          <a:p>
            <a:pPr lvl="0"/>
            <a:r>
              <a:rPr/>
              <a:t>Python ++ software developement</a:t>
            </a:r>
          </a:p>
          <a:p>
            <a:pPr lvl="0"/>
            <a:r>
              <a:rPr/>
              <a:t>R ++ statistics</a:t>
            </a:r>
          </a:p>
          <a:p>
            <a:pPr lvl="0"/>
            <a:r>
              <a:rPr/>
              <a:t>Python ++ ML &amp; IA</a:t>
            </a:r>
          </a:p>
          <a:p>
            <a:pPr lvl="0"/>
            <a:r>
              <a:rPr/>
              <a:t>Python ++ production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A glue language</a:t>
            </a:r>
          </a:p>
        </p:txBody>
      </p:sp>
      <p:sp>
        <p:nvSpPr>
          <p:cNvPr id="4" name="Text Placeholder 3"/>
          <p:cNvSpPr>
            <a:spLocks noGrp="1"/>
          </p:cNvSpPr>
          <p:nvPr>
            <p:ph idx="2" sz="half" type="body"/>
          </p:nvPr>
        </p:nvSpPr>
        <p:spPr/>
        <p:txBody>
          <a:bodyPr/>
          <a:lstStyle/>
          <a:p>
            <a:pPr lvl="0" indent="0" marL="0">
              <a:buNone/>
            </a:pPr>
            <a:r>
              <a:rPr/>
              <a:t>use to pilote other languages</a:t>
            </a:r>
          </a:p>
        </p:txBody>
      </p:sp>
      <p:pic>
        <p:nvPicPr>
          <p:cNvPr descr="img/pythonslow.jpeg" id="0" name="Picture 1"/>
          <p:cNvPicPr>
            <a:picLocks noGrp="1" noChangeAspect="1"/>
          </p:cNvPicPr>
          <p:nvPr/>
        </p:nvPicPr>
        <p:blipFill>
          <a:blip r:embed="rId2"/>
          <a:stretch>
            <a:fillRect/>
          </a:stretch>
        </p:blipFill>
        <p:spPr bwMode="auto">
          <a:xfrm>
            <a:off x="3937000" y="203200"/>
            <a:ext cx="4381500" cy="43815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 to learn Python ?</a:t>
            </a:r>
          </a:p>
        </p:txBody>
      </p:sp>
      <p:sp>
        <p:nvSpPr>
          <p:cNvPr id="3" name="Content Placeholder 2"/>
          <p:cNvSpPr>
            <a:spLocks noGrp="1"/>
          </p:cNvSpPr>
          <p:nvPr>
            <p:ph idx="1"/>
          </p:nvPr>
        </p:nvSpPr>
        <p:spPr/>
        <p:txBody>
          <a:bodyPr/>
          <a:lstStyle/>
          <a:p>
            <a:pPr lvl="0"/>
            <a:r>
              <a:rPr/>
              <a:t>Programming in research != software developer</a:t>
            </a:r>
          </a:p>
          <a:p>
            <a:pPr lvl="0"/>
            <a:r>
              <a:rPr/>
              <a:t>Importance of the general philosophy</a:t>
            </a:r>
          </a:p>
          <a:p>
            <a:pPr lvl="0"/>
            <a:r>
              <a:rPr/>
              <a:t>Steps :</a:t>
            </a:r>
          </a:p>
          <a:p>
            <a:pPr lvl="1"/>
            <a:r>
              <a:rPr/>
              <a:t>Notions of syntax &amp; reading scripts</a:t>
            </a:r>
          </a:p>
          <a:p>
            <a:pPr lvl="1"/>
            <a:r>
              <a:rPr/>
              <a:t>Launching &amp; modifying scripts</a:t>
            </a:r>
          </a:p>
          <a:p>
            <a:pPr lvl="1"/>
            <a:r>
              <a:rPr/>
              <a:t>Writing your own functions</a:t>
            </a:r>
          </a:p>
          <a:p>
            <a:pPr lvl="1"/>
            <a:r>
              <a:rPr/>
              <a:t>Using the ecosystem</a:t>
            </a:r>
          </a:p>
          <a:p>
            <a:pPr lvl="0" indent="0" marL="0">
              <a:buNone/>
            </a:pPr>
            <a:r>
              <a:rPr i="1"/>
              <a:t>GenAI can help but also can prevent learning…</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Before starting</a:t>
            </a:r>
          </a:p>
        </p:txBody>
      </p:sp>
      <p:sp>
        <p:nvSpPr>
          <p:cNvPr id="4" name="Text Placeholder 3"/>
          <p:cNvSpPr>
            <a:spLocks noGrp="1"/>
          </p:cNvSpPr>
          <p:nvPr>
            <p:ph idx="2" sz="half" type="body"/>
          </p:nvPr>
        </p:nvSpPr>
        <p:spPr/>
        <p:txBody>
          <a:bodyPr/>
          <a:lstStyle/>
          <a:p>
            <a:pPr lvl="0"/>
            <a:r>
              <a:rPr/>
              <a:t>Programming ≠ knowing everything</a:t>
            </a:r>
          </a:p>
          <a:p>
            <a:pPr lvl="1"/>
            <a:r>
              <a:rPr/>
              <a:t>Numerous specialzed area (ML, NLP, Réseaux, …)</a:t>
            </a:r>
          </a:p>
          <a:p>
            <a:pPr lvl="0"/>
            <a:r>
              <a:rPr/>
              <a:t>Not a magic wand</a:t>
            </a:r>
          </a:p>
          <a:p>
            <a:pPr lvl="0"/>
            <a:r>
              <a:rPr/>
              <a:t>Long learning curve to become expert</a:t>
            </a:r>
          </a:p>
        </p:txBody>
      </p:sp>
      <p:pic>
        <p:nvPicPr>
          <p:cNvPr descr="img/phdcomicbug.png" id="0" name="Picture 1"/>
          <p:cNvPicPr>
            <a:picLocks noGrp="1" noChangeAspect="1"/>
          </p:cNvPicPr>
          <p:nvPr/>
        </p:nvPicPr>
        <p:blipFill>
          <a:blip r:embed="rId2"/>
          <a:stretch>
            <a:fillRect/>
          </a:stretch>
        </p:blipFill>
        <p:spPr bwMode="auto">
          <a:xfrm>
            <a:off x="3568700" y="1282700"/>
            <a:ext cx="5105400" cy="22098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Programming ≠ data science</a:t>
            </a:r>
          </a:p>
        </p:txBody>
      </p:sp>
      <p:pic>
        <p:nvPicPr>
          <p:cNvPr descr="img/metrodatascience.png" id="0" name="Picture 1"/>
          <p:cNvPicPr>
            <a:picLocks noGrp="1" noChangeAspect="1"/>
          </p:cNvPicPr>
          <p:nvPr/>
        </p:nvPicPr>
        <p:blipFill>
          <a:blip r:embed="rId2"/>
          <a:stretch>
            <a:fillRect/>
          </a:stretch>
        </p:blipFill>
        <p:spPr bwMode="auto">
          <a:xfrm>
            <a:off x="1955800" y="1193800"/>
            <a:ext cx="5232400" cy="33909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Going step-by-step</a:t>
            </a:r>
          </a:p>
        </p:txBody>
      </p:sp>
      <p:pic>
        <p:nvPicPr>
          <p:cNvPr descr="img/pythoneasy.jpg" id="0" name="Picture 1"/>
          <p:cNvPicPr>
            <a:picLocks noGrp="1" noChangeAspect="1"/>
          </p:cNvPicPr>
          <p:nvPr/>
        </p:nvPicPr>
        <p:blipFill>
          <a:blip r:embed="rId2"/>
          <a:stretch>
            <a:fillRect/>
          </a:stretch>
        </p:blipFill>
        <p:spPr bwMode="auto">
          <a:xfrm>
            <a:off x="3225800" y="1193800"/>
            <a:ext cx="27051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we won’t do (today)</a:t>
            </a:r>
          </a:p>
        </p:txBody>
      </p:sp>
      <p:sp>
        <p:nvSpPr>
          <p:cNvPr id="3" name="Content Placeholder 2"/>
          <p:cNvSpPr>
            <a:spLocks noGrp="1"/>
          </p:cNvSpPr>
          <p:nvPr>
            <p:ph idx="1"/>
          </p:nvPr>
        </p:nvSpPr>
        <p:spPr/>
        <p:txBody>
          <a:bodyPr/>
          <a:lstStyle/>
          <a:p>
            <a:pPr lvl="0"/>
            <a:r>
              <a:rPr/>
              <a:t>Complete training in Python</a:t>
            </a:r>
          </a:p>
          <a:p>
            <a:pPr lvl="1"/>
            <a:r>
              <a:rPr/>
              <a:t>Available ressources</a:t>
            </a:r>
          </a:p>
          <a:p>
            <a:pPr lvl="0"/>
            <a:r>
              <a:rPr/>
              <a:t>Specifity of social science practices</a:t>
            </a:r>
          </a:p>
          <a:p>
            <a:pPr lvl="1"/>
            <a:r>
              <a:rPr/>
              <a:t>Use cases will be seen next week</a:t>
            </a:r>
          </a:p>
          <a:p>
            <a:pPr lvl="0"/>
            <a:r>
              <a:rPr/>
              <a:t>Not dedicated to NLP/AI</a:t>
            </a:r>
          </a:p>
          <a:p>
            <a:pPr lvl="1"/>
            <a:r>
              <a:rPr/>
              <a:t>General approach</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programmertaches.png" id="0" name="Picture 1"/>
          <p:cNvPicPr>
            <a:picLocks noGrp="1" noChangeAspect="1"/>
          </p:cNvPicPr>
          <p:nvPr/>
        </p:nvPicPr>
        <p:blipFill>
          <a:blip r:embed="rId2"/>
          <a:stretch>
            <a:fillRect/>
          </a:stretch>
        </p:blipFill>
        <p:spPr bwMode="auto">
          <a:xfrm>
            <a:off x="2425700" y="1193800"/>
            <a:ext cx="4305300" cy="3390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Small wins are important</a:t>
            </a:r>
          </a:p>
        </p:txBody>
      </p:sp>
      <p:pic>
        <p:nvPicPr>
          <p:cNvPr descr="img/phcomicssolution.png" id="0" name="Picture 1"/>
          <p:cNvPicPr>
            <a:picLocks noGrp="1" noChangeAspect="1"/>
          </p:cNvPicPr>
          <p:nvPr/>
        </p:nvPicPr>
        <p:blipFill>
          <a:blip r:embed="rId2"/>
          <a:stretch>
            <a:fillRect/>
          </a:stretch>
        </p:blipFill>
        <p:spPr bwMode="auto">
          <a:xfrm>
            <a:off x="660400" y="1193800"/>
            <a:ext cx="7823200" cy="33909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Ressources</a:t>
            </a:r>
          </a:p>
        </p:txBody>
      </p:sp>
      <p:sp>
        <p:nvSpPr>
          <p:cNvPr id="3" name="Content Placeholder 2"/>
          <p:cNvSpPr>
            <a:spLocks noGrp="1"/>
          </p:cNvSpPr>
          <p:nvPr>
            <p:ph idx="1"/>
          </p:nvPr>
        </p:nvSpPr>
        <p:spPr/>
        <p:txBody>
          <a:bodyPr/>
          <a:lstStyle/>
          <a:p>
            <a:pPr lvl="0" indent="0" marL="0">
              <a:buNone/>
            </a:pP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hlinkClick r:id="rId2"/>
              </a:rPr>
              <a:t>Online : Python for cultural studies, Melanie Walsh</a:t>
            </a:r>
          </a:p>
          <a:p>
            <a:pPr lvl="0"/>
            <a:r>
              <a:rPr>
                <a:hlinkClick r:id="rId3"/>
              </a:rPr>
              <a:t>Online : Python pour la data science, Lino Galiana</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Running a script</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Starting point</a:t>
            </a:r>
          </a:p>
        </p:txBody>
      </p:sp>
      <p:sp>
        <p:nvSpPr>
          <p:cNvPr id="3" name="Content Placeholder 2"/>
          <p:cNvSpPr>
            <a:spLocks noGrp="1"/>
          </p:cNvSpPr>
          <p:nvPr>
            <p:ph idx="1"/>
          </p:nvPr>
        </p:nvSpPr>
        <p:spPr/>
        <p:txBody>
          <a:bodyPr/>
          <a:lstStyle/>
          <a:p>
            <a:pPr lvl="0" indent="0" marL="0">
              <a:buNone/>
            </a:pPr>
            <a:r>
              <a:rPr/>
              <a:t>A content :</a:t>
            </a:r>
          </a:p>
          <a:p>
            <a:pPr lvl="0"/>
            <a:r>
              <a:rPr/>
              <a:t>Python files </a:t>
            </a:r>
            <a:r>
              <a:rPr>
                <a:latin typeface="Courier"/>
              </a:rPr>
              <a:t>.py</a:t>
            </a:r>
          </a:p>
          <a:p>
            <a:pPr lvl="0"/>
            <a:r>
              <a:rPr/>
              <a:t>Notebooks </a:t>
            </a:r>
            <a:r>
              <a:rPr>
                <a:latin typeface="Courier"/>
              </a:rPr>
              <a:t>.ipynb</a:t>
            </a:r>
          </a:p>
          <a:p>
            <a:pPr lvl="0" indent="0" marL="0">
              <a:buNone/>
            </a:pPr>
            <a:r>
              <a:rPr/>
              <a:t>A Python install</a:t>
            </a:r>
          </a:p>
          <a:p>
            <a:pPr lvl="0"/>
            <a:r>
              <a:rPr/>
              <a:t>on your computer (e.g. Anaconda)</a:t>
            </a:r>
          </a:p>
          <a:p>
            <a:pPr lvl="0"/>
            <a:r>
              <a:rPr/>
              <a:t>on a external service (e.g. Google colab)</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Python is a software</a:t>
            </a:r>
          </a:p>
        </p:txBody>
      </p:sp>
      <p:sp>
        <p:nvSpPr>
          <p:cNvPr id="3" name="Content Placeholder 2"/>
          <p:cNvSpPr>
            <a:spLocks noGrp="1"/>
          </p:cNvSpPr>
          <p:nvPr>
            <p:ph idx="1" sz="half"/>
          </p:nvPr>
        </p:nvSpPr>
        <p:spPr/>
        <p:txBody>
          <a:bodyPr/>
          <a:lstStyle/>
          <a:p>
            <a:pPr lvl="0" indent="0" marL="0">
              <a:buNone/>
            </a:pPr>
            <a:r>
              <a:rPr/>
              <a:t>Different “entry points”</a:t>
            </a:r>
          </a:p>
          <a:p>
            <a:pPr lvl="0"/>
            <a:r>
              <a:rPr/>
              <a:t>In the interactive software (console)</a:t>
            </a:r>
          </a:p>
          <a:p>
            <a:pPr lvl="0"/>
            <a:r>
              <a:rPr/>
              <a:t>In a text file (+ Integrated (I)DE)</a:t>
            </a:r>
          </a:p>
          <a:p>
            <a:pPr lvl="0"/>
            <a:r>
              <a:rPr/>
              <a:t>With a notebook (Interactive (I)DE)</a:t>
            </a:r>
          </a:p>
        </p:txBody>
      </p:sp>
      <p:pic>
        <p:nvPicPr>
          <p:cNvPr descr="img/architecture.png" id="0" name="Picture 1"/>
          <p:cNvPicPr>
            <a:picLocks noGrp="1" noChangeAspect="1"/>
          </p:cNvPicPr>
          <p:nvPr/>
        </p:nvPicPr>
        <p:blipFill>
          <a:blip r:embed="rId2"/>
          <a:stretch>
            <a:fillRect/>
          </a:stretch>
        </p:blipFill>
        <p:spPr bwMode="auto">
          <a:xfrm>
            <a:off x="5638800" y="1193800"/>
            <a:ext cx="2070100" cy="33909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What are computational notebooks</a:t>
            </a:r>
          </a:p>
        </p:txBody>
      </p:sp>
      <p:sp>
        <p:nvSpPr>
          <p:cNvPr id="4" name="Text Placeholder 3"/>
          <p:cNvSpPr>
            <a:spLocks noGrp="1"/>
          </p:cNvSpPr>
          <p:nvPr>
            <p:ph idx="2" sz="half" type="body"/>
          </p:nvPr>
        </p:nvSpPr>
        <p:spPr/>
        <p:txBody>
          <a:bodyPr/>
          <a:lstStyle/>
          <a:p>
            <a:pPr lvl="0"/>
            <a:r>
              <a:rPr/>
              <a:t>The paradigm of </a:t>
            </a:r>
            <a:r>
              <a:rPr i="1"/>
              <a:t>litterate programming</a:t>
            </a:r>
          </a:p>
          <a:p>
            <a:pPr lvl="0"/>
            <a:r>
              <a:rPr/>
              <a:t>The success of the </a:t>
            </a:r>
            <a:r>
              <a:rPr>
                <a:hlinkClick r:id="rId2"/>
              </a:rPr>
              <a:t>Jupyter project</a:t>
            </a:r>
          </a:p>
        </p:txBody>
      </p:sp>
      <p:pic>
        <p:nvPicPr>
          <p:cNvPr descr="img/jupyter.png" id="0" name="Picture 1"/>
          <p:cNvPicPr>
            <a:picLocks noGrp="1" noChangeAspect="1"/>
          </p:cNvPicPr>
          <p:nvPr/>
        </p:nvPicPr>
        <p:blipFill>
          <a:blip r:embed="rId3"/>
          <a:stretch>
            <a:fillRect/>
          </a:stretch>
        </p:blipFill>
        <p:spPr bwMode="auto">
          <a:xfrm>
            <a:off x="3568700" y="800100"/>
            <a:ext cx="5105400" cy="32004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Jupyter or colab ?</a:t>
            </a:r>
          </a:p>
        </p:txBody>
      </p:sp>
      <p:sp>
        <p:nvSpPr>
          <p:cNvPr id="3" name="Content Placeholder 2"/>
          <p:cNvSpPr>
            <a:spLocks noGrp="1"/>
          </p:cNvSpPr>
          <p:nvPr>
            <p:ph idx="1"/>
          </p:nvPr>
        </p:nvSpPr>
        <p:spPr/>
        <p:txBody>
          <a:bodyPr/>
          <a:lstStyle/>
          <a:p>
            <a:pPr lvl="0"/>
            <a:r>
              <a:rPr/>
              <a:t>Jupyter : open source project &amp; protocol (developed since 2012)</a:t>
            </a:r>
          </a:p>
          <a:p>
            <a:pPr lvl="0"/>
            <a:r>
              <a:rPr>
                <a:hlinkClick r:id="rId2"/>
              </a:rPr>
              <a:t>Google Colaboratory</a:t>
            </a:r>
            <a:r>
              <a:rPr/>
              <a:t> : Google service (since 2018)</a:t>
            </a:r>
          </a:p>
          <a:p>
            <a:pPr lvl="0" indent="0" marL="0">
              <a:buNone/>
            </a:pPr>
            <a:r>
              <a:rPr/>
              <a:t>The question is : what are the computational ressources available through it ?</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do we use colab ?</a:t>
            </a:r>
          </a:p>
        </p:txBody>
      </p:sp>
      <p:sp>
        <p:nvSpPr>
          <p:cNvPr id="3" name="Content Placeholder 2"/>
          <p:cNvSpPr>
            <a:spLocks noGrp="1"/>
          </p:cNvSpPr>
          <p:nvPr>
            <p:ph idx="1"/>
          </p:nvPr>
        </p:nvSpPr>
        <p:spPr/>
        <p:txBody>
          <a:bodyPr/>
          <a:lstStyle/>
          <a:p>
            <a:pPr lvl="0"/>
            <a:r>
              <a:rPr/>
              <a:t>Scalable</a:t>
            </a:r>
          </a:p>
          <a:p>
            <a:pPr lvl="0"/>
            <a:r>
              <a:rPr/>
              <a:t>Easy to access</a:t>
            </a:r>
          </a:p>
          <a:p>
            <a:pPr lvl="0"/>
            <a:r>
              <a:rPr/>
              <a:t>GPU availability</a:t>
            </a:r>
          </a:p>
          <a:p>
            <a:pPr lvl="0" indent="0" marL="0">
              <a:buNone/>
            </a:pPr>
            <a:r>
              <a:rPr i="1"/>
              <a:t>A similar philosophy but some differences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M1 - Using Python (for social sciences)</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Let’s launch a script</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M2 - The basics of the language</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Goals</a:t>
            </a:r>
          </a:p>
        </p:txBody>
      </p:sp>
      <p:sp>
        <p:nvSpPr>
          <p:cNvPr id="3" name="Content Placeholder 2"/>
          <p:cNvSpPr>
            <a:spLocks noGrp="1"/>
          </p:cNvSpPr>
          <p:nvPr>
            <p:ph idx="1"/>
          </p:nvPr>
        </p:nvSpPr>
        <p:spPr/>
        <p:txBody>
          <a:bodyPr/>
          <a:lstStyle/>
          <a:p>
            <a:pPr lvl="0"/>
            <a:r>
              <a:rPr/>
              <a:t>Basics of Python (syntax)</a:t>
            </a:r>
          </a:p>
          <a:p>
            <a:pPr lvl="0"/>
            <a:r>
              <a:rPr/>
              <a:t>Reading a script</a:t>
            </a:r>
          </a:p>
          <a:p>
            <a:pPr lvl="0"/>
            <a:r>
              <a:rPr/>
              <a:t>Getting familiar with notebooks</a:t>
            </a:r>
          </a:p>
          <a:p>
            <a:pPr lvl="0" indent="0" marL="0">
              <a:buNone/>
            </a:pPr>
            <a:r>
              <a:rPr b="1"/>
              <a:t>we are only going to scratch the surface</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Main notions</a:t>
            </a:r>
          </a:p>
        </p:txBody>
      </p:sp>
      <p:sp>
        <p:nvSpPr>
          <p:cNvPr id="3" name="Content Placeholder 2"/>
          <p:cNvSpPr>
            <a:spLocks noGrp="1"/>
          </p:cNvSpPr>
          <p:nvPr>
            <p:ph idx="1"/>
          </p:nvPr>
        </p:nvSpPr>
        <p:spPr/>
        <p:txBody>
          <a:bodyPr/>
          <a:lstStyle/>
          <a:p>
            <a:pPr lvl="0"/>
            <a:r>
              <a:rPr/>
              <a:t>Variables/objects/data type</a:t>
            </a:r>
          </a:p>
          <a:p>
            <a:pPr lvl="0"/>
            <a:r>
              <a:rPr/>
              <a:t>Built-in functions</a:t>
            </a:r>
          </a:p>
          <a:p>
            <a:pPr lvl="0"/>
            <a:r>
              <a:rPr/>
              <a:t>Control structures</a:t>
            </a:r>
          </a:p>
          <a:p>
            <a:pPr lvl="0" indent="0" marL="0">
              <a:buNone/>
            </a:pPr>
            <a:r>
              <a:rPr/>
              <a:t>Focus on the general philosophy</a:t>
            </a:r>
          </a:p>
          <a:p>
            <a:pPr lvl="0" indent="0" marL="0">
              <a:buNone/>
            </a:pPr>
            <a:r>
              <a:rPr/>
              <a:t>If you need : </a:t>
            </a:r>
            <a:r>
              <a:rPr>
                <a:hlinkClick r:id="rId2"/>
              </a:rPr>
              <a:t>Python cheat sheet</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Learning through a script</a:t>
            </a:r>
          </a:p>
        </p:txBody>
      </p:sp>
      <p:sp>
        <p:nvSpPr>
          <p:cNvPr id="3" name="Content Placeholder 2"/>
          <p:cNvSpPr>
            <a:spLocks noGrp="1"/>
          </p:cNvSpPr>
          <p:nvPr>
            <p:ph idx="1"/>
          </p:nvPr>
        </p:nvSpPr>
        <p:spPr/>
        <p:txBody>
          <a:bodyPr/>
          <a:lstStyle/>
          <a:p>
            <a:pPr lvl="0" indent="0" marL="0">
              <a:buNone/>
            </a:pPr>
            <a:r>
              <a:rPr/>
              <a:t>Let’s read each line and unpack Python works</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M3 - Toolkit for SICSS</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Goals</a:t>
            </a:r>
          </a:p>
        </p:txBody>
      </p:sp>
      <p:sp>
        <p:nvSpPr>
          <p:cNvPr id="3" name="Content Placeholder 2"/>
          <p:cNvSpPr>
            <a:spLocks noGrp="1"/>
          </p:cNvSpPr>
          <p:nvPr>
            <p:ph idx="1"/>
          </p:nvPr>
        </p:nvSpPr>
        <p:spPr/>
        <p:txBody>
          <a:bodyPr/>
          <a:lstStyle/>
          <a:p>
            <a:pPr lvl="0"/>
            <a:r>
              <a:rPr/>
              <a:t>Presenting main packages</a:t>
            </a:r>
          </a:p>
          <a:p>
            <a:pPr lvl="0"/>
            <a:r>
              <a:rPr/>
              <a:t>Discussing small tips on Google Colab</a:t>
            </a:r>
          </a:p>
          <a:p>
            <a:pPr lvl="0"/>
            <a:r>
              <a:rPr/>
              <a:t>Hands on to check if we are on the same page</a:t>
            </a:r>
          </a:p>
          <a:p>
            <a:pPr lvl="0" indent="0" marL="0">
              <a:buNone/>
            </a:pPr>
            <a:r>
              <a:rPr/>
              <a:t>Starting point :</a:t>
            </a:r>
          </a:p>
          <a:p>
            <a:pPr lvl="0"/>
            <a:r>
              <a:rPr/>
              <a:t>Open a notebook (Google Colab)</a:t>
            </a:r>
          </a:p>
          <a:p>
            <a:pPr lvl="0"/>
            <a:r>
              <a:rPr/>
              <a:t>Run a few lines of code</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Functions in Python</a:t>
            </a:r>
          </a:p>
        </p:txBody>
      </p:sp>
      <p:sp>
        <p:nvSpPr>
          <p:cNvPr id="3" name="Content Placeholder 2"/>
          <p:cNvSpPr>
            <a:spLocks noGrp="1"/>
          </p:cNvSpPr>
          <p:nvPr>
            <p:ph idx="1"/>
          </p:nvPr>
        </p:nvSpPr>
        <p:spPr/>
        <p:txBody>
          <a:bodyPr/>
          <a:lstStyle/>
          <a:p>
            <a:pPr lvl="0"/>
            <a:r>
              <a:rPr/>
              <a:t>The Python Standard Library</a:t>
            </a:r>
          </a:p>
          <a:p>
            <a:pPr lvl="1"/>
            <a:r>
              <a:rPr>
                <a:latin typeface="Courier"/>
              </a:rPr>
              <a:t>len</a:t>
            </a:r>
            <a:r>
              <a:rPr/>
              <a:t>, </a:t>
            </a:r>
            <a:r>
              <a:rPr>
                <a:latin typeface="Courier"/>
              </a:rPr>
              <a:t>type</a:t>
            </a:r>
          </a:p>
          <a:p>
            <a:pPr lvl="1"/>
            <a:r>
              <a:rPr/>
              <a:t>modules </a:t>
            </a:r>
            <a:r>
              <a:rPr>
                <a:latin typeface="Courier"/>
              </a:rPr>
              <a:t>math</a:t>
            </a:r>
            <a:r>
              <a:rPr/>
              <a:t>, </a:t>
            </a:r>
            <a:r>
              <a:rPr>
                <a:latin typeface="Courier"/>
              </a:rPr>
              <a:t>os</a:t>
            </a:r>
            <a:r>
              <a:rPr/>
              <a:t>, …</a:t>
            </a:r>
          </a:p>
          <a:p>
            <a:pPr lvl="0"/>
            <a:r>
              <a:rPr/>
              <a:t>User-defined functions</a:t>
            </a:r>
          </a:p>
          <a:p>
            <a:pPr lvl="0" indent="0">
              <a:buNone/>
            </a:pPr>
            <a:r>
              <a:rPr b="1">
                <a:solidFill>
                  <a:srgbClr val="007020"/>
                </a:solidFill>
                <a:latin typeface="Courier"/>
              </a:rPr>
              <a:t>def</a:t>
            </a:r>
            <a:r>
              <a:rPr>
                <a:latin typeface="Courier"/>
              </a:rPr>
              <a:t> myfunction():</a:t>
            </a:r>
            <a:br/>
            <a:r>
              <a:rPr>
                <a:latin typeface="Courier"/>
              </a:rPr>
              <a:t>    </a:t>
            </a:r>
            <a:r>
              <a:rPr i="1">
                <a:solidFill>
                  <a:srgbClr val="60A0B0"/>
                </a:solidFill>
                <a:latin typeface="Courier"/>
              </a:rPr>
              <a:t># do something</a:t>
            </a:r>
            <a:br/>
            <a:r>
              <a:rPr>
                <a:latin typeface="Courier"/>
              </a:rPr>
              <a:t>    </a:t>
            </a:r>
            <a:r>
              <a:rPr b="1">
                <a:solidFill>
                  <a:srgbClr val="007020"/>
                </a:solidFill>
                <a:latin typeface="Courier"/>
              </a:rPr>
              <a:t>return</a:t>
            </a:r>
            <a:r>
              <a:rPr>
                <a:latin typeface="Courier"/>
              </a:rPr>
              <a:t> something</a:t>
            </a:r>
          </a:p>
          <a:p>
            <a:pPr lvl="0" indent="0" marL="1270000">
              <a:buNone/>
            </a:pPr>
            <a:r>
              <a:rPr sz="2000" b="1" i="1"/>
              <a:t>Quick exercice</a:t>
            </a:r>
          </a:p>
          <a:p>
            <a:pPr lvl="0" indent="0" marL="1270000">
              <a:buNone/>
            </a:pPr>
            <a:r>
              <a:rPr sz="2000"/>
              <a:t>Count the number of words in a text</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Libraries in Python</a:t>
            </a:r>
          </a:p>
        </p:txBody>
      </p:sp>
      <p:pic>
        <p:nvPicPr>
          <p:cNvPr descr="img/ecosysteme.png" id="0" name="Picture 1"/>
          <p:cNvPicPr>
            <a:picLocks noGrp="1" noChangeAspect="1"/>
          </p:cNvPicPr>
          <p:nvPr/>
        </p:nvPicPr>
        <p:blipFill>
          <a:blip r:embed="rId2"/>
          <a:stretch>
            <a:fillRect/>
          </a:stretch>
        </p:blipFill>
        <p:spPr bwMode="auto">
          <a:xfrm>
            <a:off x="1562100" y="1193800"/>
            <a:ext cx="6032500" cy="33909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Each library comes with its philosophy and community</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Goals</a:t>
            </a:r>
          </a:p>
        </p:txBody>
      </p:sp>
      <p:sp>
        <p:nvSpPr>
          <p:cNvPr id="4" name="Text Placeholder 3"/>
          <p:cNvSpPr>
            <a:spLocks noGrp="1"/>
          </p:cNvSpPr>
          <p:nvPr>
            <p:ph idx="2" sz="half" type="body"/>
          </p:nvPr>
        </p:nvSpPr>
        <p:spPr/>
        <p:txBody>
          <a:bodyPr/>
          <a:lstStyle/>
          <a:p>
            <a:pPr lvl="0" indent="0" marL="0">
              <a:buNone/>
            </a:pPr>
            <a:r>
              <a:rPr/>
              <a:t>Starting smoothly with 2 questions :</a:t>
            </a:r>
          </a:p>
          <a:p>
            <a:pPr lvl="0"/>
            <a:r>
              <a:rPr/>
              <a:t>What is Python ?</a:t>
            </a:r>
          </a:p>
          <a:p>
            <a:pPr lvl="0"/>
            <a:r>
              <a:rPr/>
              <a:t>Why to use it in research ?</a:t>
            </a:r>
          </a:p>
        </p:txBody>
      </p:sp>
      <p:pic>
        <p:nvPicPr>
          <p:cNvPr descr="img/inside.jpeg" id="0" name="Picture 1"/>
          <p:cNvPicPr>
            <a:picLocks noGrp="1" noChangeAspect="1"/>
          </p:cNvPicPr>
          <p:nvPr/>
        </p:nvPicPr>
        <p:blipFill>
          <a:blip r:embed="rId2"/>
          <a:stretch>
            <a:fillRect/>
          </a:stretch>
        </p:blipFill>
        <p:spPr bwMode="auto">
          <a:xfrm>
            <a:off x="3568700" y="685800"/>
            <a:ext cx="5105400" cy="3403600"/>
          </a:xfrm>
          <a:prstGeom prst="rect">
            <a:avLst/>
          </a:prstGeom>
          <a:noFill/>
          <a:ln w="9525">
            <a:noFill/>
            <a:headEnd/>
            <a:tailEnd/>
          </a:ln>
        </p:spPr>
      </p:pic>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Different types of code</a:t>
            </a:r>
          </a:p>
        </p:txBody>
      </p:sp>
      <p:sp>
        <p:nvSpPr>
          <p:cNvPr id="4" name="Text Placeholder 3"/>
          <p:cNvSpPr>
            <a:spLocks noGrp="1"/>
          </p:cNvSpPr>
          <p:nvPr>
            <p:ph idx="2" sz="half" type="body"/>
          </p:nvPr>
        </p:nvSpPr>
        <p:spPr/>
        <p:txBody>
          <a:bodyPr/>
          <a:lstStyle/>
          <a:p>
            <a:pPr lvl="0" indent="0" marL="0">
              <a:buNone/>
            </a:pPr>
            <a:r>
              <a:rPr/>
              <a:t>Scripts, module, packages, libraries</a:t>
            </a:r>
          </a:p>
        </p:txBody>
      </p:sp>
      <p:pic>
        <p:nvPicPr>
          <p:cNvPr descr="img/packagesmodules.png" id="0" name="Picture 1"/>
          <p:cNvPicPr>
            <a:picLocks noGrp="1" noChangeAspect="1"/>
          </p:cNvPicPr>
          <p:nvPr/>
        </p:nvPicPr>
        <p:blipFill>
          <a:blip r:embed="rId2"/>
          <a:stretch>
            <a:fillRect/>
          </a:stretch>
        </p:blipFill>
        <p:spPr bwMode="auto">
          <a:xfrm>
            <a:off x="3568700" y="850900"/>
            <a:ext cx="5105400" cy="30861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Install a library</a:t>
            </a:r>
          </a:p>
        </p:txBody>
      </p:sp>
      <p:sp>
        <p:nvSpPr>
          <p:cNvPr id="4" name="Text Placeholder 3"/>
          <p:cNvSpPr>
            <a:spLocks noGrp="1"/>
          </p:cNvSpPr>
          <p:nvPr>
            <p:ph idx="2" sz="half" type="body"/>
          </p:nvPr>
        </p:nvSpPr>
        <p:spPr/>
        <p:txBody>
          <a:bodyPr/>
          <a:lstStyle/>
          <a:p>
            <a:pPr lvl="0" indent="0">
              <a:buNone/>
            </a:pPr>
            <a:r>
              <a:rPr>
                <a:latin typeface="Courier"/>
              </a:rPr>
              <a:t>pip install XXXXX</a:t>
            </a:r>
          </a:p>
        </p:txBody>
      </p:sp>
      <p:pic>
        <p:nvPicPr>
          <p:cNvPr descr="img/pypi.png" id="0" name="Picture 1"/>
          <p:cNvPicPr>
            <a:picLocks noGrp="1" noChangeAspect="1"/>
          </p:cNvPicPr>
          <p:nvPr/>
        </p:nvPicPr>
        <p:blipFill>
          <a:blip r:embed="rId2"/>
          <a:stretch>
            <a:fillRect/>
          </a:stretch>
        </p:blipFill>
        <p:spPr bwMode="auto">
          <a:xfrm>
            <a:off x="3568700" y="660400"/>
            <a:ext cx="5105400" cy="34671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then import</a:t>
            </a:r>
          </a:p>
          <a:p>
            <a:pPr lvl="0" indent="0">
              <a:buNone/>
            </a:pPr>
            <a:r>
              <a:rPr b="1">
                <a:solidFill>
                  <a:srgbClr val="008000"/>
                </a:solidFill>
                <a:latin typeface="Courier"/>
              </a:rPr>
              <a:t>import</a:t>
            </a:r>
            <a:r>
              <a:rPr>
                <a:latin typeface="Courier"/>
              </a:rPr>
              <a:t> XXXXX</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Numpy : hidden layer</a:t>
            </a:r>
          </a:p>
        </p:txBody>
      </p:sp>
      <p:pic>
        <p:nvPicPr>
          <p:cNvPr descr="img/numpy.png" id="0" name="Picture 1"/>
          <p:cNvPicPr>
            <a:picLocks noGrp="1" noChangeAspect="1"/>
          </p:cNvPicPr>
          <p:nvPr/>
        </p:nvPicPr>
        <p:blipFill>
          <a:blip r:embed="rId2"/>
          <a:stretch>
            <a:fillRect/>
          </a:stretch>
        </p:blipFill>
        <p:spPr bwMode="auto">
          <a:xfrm>
            <a:off x="1574800" y="1193800"/>
            <a:ext cx="6007100" cy="33909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Pandas : excel for Python</a:t>
            </a:r>
          </a:p>
        </p:txBody>
      </p:sp>
      <p:pic>
        <p:nvPicPr>
          <p:cNvPr descr="img/pandas.png" id="0" name="Picture 1"/>
          <p:cNvPicPr>
            <a:picLocks noGrp="1" noChangeAspect="1"/>
          </p:cNvPicPr>
          <p:nvPr/>
        </p:nvPicPr>
        <p:blipFill>
          <a:blip r:embed="rId2"/>
          <a:stretch>
            <a:fillRect/>
          </a:stretch>
        </p:blipFill>
        <p:spPr bwMode="auto">
          <a:xfrm>
            <a:off x="1092200" y="1193800"/>
            <a:ext cx="6972300" cy="33909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Matplotlib : vizual grammar</a:t>
            </a:r>
          </a:p>
        </p:txBody>
      </p:sp>
      <p:pic>
        <p:nvPicPr>
          <p:cNvPr descr="img/matplotlib.png" id="0" name="Picture 1"/>
          <p:cNvPicPr>
            <a:picLocks noGrp="1" noChangeAspect="1"/>
          </p:cNvPicPr>
          <p:nvPr/>
        </p:nvPicPr>
        <p:blipFill>
          <a:blip r:embed="rId2"/>
          <a:stretch>
            <a:fillRect/>
          </a:stretch>
        </p:blipFill>
        <p:spPr bwMode="auto">
          <a:xfrm>
            <a:off x="1981200" y="1193800"/>
            <a:ext cx="5181600" cy="33909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Scikit-learn : machine learning</a:t>
            </a:r>
          </a:p>
        </p:txBody>
      </p:sp>
      <p:pic>
        <p:nvPicPr>
          <p:cNvPr descr="img/sklearn.png" id="0" name="Picture 1"/>
          <p:cNvPicPr>
            <a:picLocks noGrp="1" noChangeAspect="1"/>
          </p:cNvPicPr>
          <p:nvPr/>
        </p:nvPicPr>
        <p:blipFill>
          <a:blip r:embed="rId2"/>
          <a:stretch>
            <a:fillRect/>
          </a:stretch>
        </p:blipFill>
        <p:spPr bwMode="auto">
          <a:xfrm>
            <a:off x="1308100" y="1193800"/>
            <a:ext cx="6540500" cy="33909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Transformers : models</a:t>
            </a:r>
          </a:p>
        </p:txBody>
      </p:sp>
      <p:pic>
        <p:nvPicPr>
          <p:cNvPr descr="img/transformers.png" id="0" name="Picture 1"/>
          <p:cNvPicPr>
            <a:picLocks noGrp="1" noChangeAspect="1"/>
          </p:cNvPicPr>
          <p:nvPr/>
        </p:nvPicPr>
        <p:blipFill>
          <a:blip r:embed="rId2"/>
          <a:stretch>
            <a:fillRect/>
          </a:stretch>
        </p:blipFill>
        <p:spPr bwMode="auto">
          <a:xfrm>
            <a:off x="2336800" y="1193800"/>
            <a:ext cx="4470400" cy="33909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Notions of filesystem</a:t>
            </a:r>
          </a:p>
        </p:txBody>
      </p:sp>
      <p:sp>
        <p:nvSpPr>
          <p:cNvPr id="4" name="Text Placeholder 3"/>
          <p:cNvSpPr>
            <a:spLocks noGrp="1"/>
          </p:cNvSpPr>
          <p:nvPr>
            <p:ph idx="2" sz="half" type="body"/>
          </p:nvPr>
        </p:nvSpPr>
        <p:spPr/>
        <p:txBody>
          <a:bodyPr/>
          <a:lstStyle/>
          <a:p>
            <a:pPr lvl="0" indent="0" marL="0">
              <a:buNone/>
            </a:pPr>
            <a:r>
              <a:rPr/>
              <a:t>Notions :</a:t>
            </a:r>
          </a:p>
          <a:p>
            <a:pPr lvl="0"/>
            <a:r>
              <a:rPr/>
              <a:t>working directory </a:t>
            </a:r>
            <a:r>
              <a:rPr>
                <a:latin typeface="Courier"/>
              </a:rPr>
              <a:t>.</a:t>
            </a:r>
          </a:p>
          <a:p>
            <a:pPr lvl="0"/>
            <a:r>
              <a:rPr/>
              <a:t>absolute/relative path</a:t>
            </a:r>
          </a:p>
          <a:p>
            <a:pPr lvl="0"/>
            <a:r>
              <a:rPr/>
              <a:t>parent folder </a:t>
            </a:r>
            <a:r>
              <a:rPr>
                <a:latin typeface="Courier"/>
              </a:rPr>
              <a:t>..</a:t>
            </a:r>
          </a:p>
        </p:txBody>
      </p:sp>
      <p:pic>
        <p:nvPicPr>
          <p:cNvPr descr="img/filesystem.webp" id="0" name="Picture 1"/>
          <p:cNvPicPr>
            <a:picLocks noGrp="1" noChangeAspect="1"/>
          </p:cNvPicPr>
          <p:nvPr/>
        </p:nvPicPr>
        <p:blipFill>
          <a:blip r:embed="rId2"/>
          <a:stretch>
            <a:fillRect/>
          </a:stretch>
        </p:blipFill>
        <p:spPr bwMode="auto">
          <a:xfrm>
            <a:off x="3568700" y="685800"/>
            <a:ext cx="5105400" cy="34036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Important CLI</a:t>
            </a:r>
          </a:p>
        </p:txBody>
      </p:sp>
      <p:sp>
        <p:nvSpPr>
          <p:cNvPr id="3" name="Content Placeholder 2"/>
          <p:cNvSpPr>
            <a:spLocks noGrp="1"/>
          </p:cNvSpPr>
          <p:nvPr>
            <p:ph idx="1"/>
          </p:nvPr>
        </p:nvSpPr>
        <p:spPr/>
        <p:txBody>
          <a:bodyPr/>
          <a:lstStyle/>
          <a:p>
            <a:pPr lvl="0"/>
            <a:r>
              <a:rPr>
                <a:latin typeface="Courier"/>
              </a:rPr>
              <a:t>ls</a:t>
            </a:r>
            <a:r>
              <a:rPr/>
              <a:t> : list files</a:t>
            </a:r>
          </a:p>
          <a:p>
            <a:pPr lvl="0"/>
            <a:r>
              <a:rPr>
                <a:latin typeface="Courier"/>
              </a:rPr>
              <a:t>cd</a:t>
            </a:r>
            <a:r>
              <a:rPr/>
              <a:t> : change directory</a:t>
            </a:r>
          </a:p>
          <a:p>
            <a:pPr lvl="0"/>
            <a:r>
              <a:rPr>
                <a:latin typeface="Courier"/>
              </a:rPr>
              <a:t>pwd</a:t>
            </a:r>
            <a:r>
              <a:rPr/>
              <a:t> : print working directory</a:t>
            </a:r>
          </a:p>
          <a:p>
            <a:pPr lvl="0"/>
            <a:r>
              <a:rPr>
                <a:latin typeface="Courier"/>
              </a:rPr>
              <a:t>mkdir</a:t>
            </a:r>
            <a:r>
              <a:rPr/>
              <a:t> : make directory</a:t>
            </a:r>
          </a:p>
          <a:p>
            <a:pPr lvl="0"/>
            <a:r>
              <a:rPr>
                <a:latin typeface="Courier"/>
              </a:rPr>
              <a:t>rm</a:t>
            </a:r>
            <a:r>
              <a:rPr/>
              <a:t> : remove</a:t>
            </a:r>
          </a:p>
          <a:p>
            <a:pPr lvl="0"/>
            <a:r>
              <a:rPr>
                <a:latin typeface="Courier"/>
              </a:rPr>
              <a:t>cp</a:t>
            </a:r>
            <a:r>
              <a:rPr/>
              <a:t> : copy</a:t>
            </a:r>
          </a:p>
          <a:p>
            <a:pPr lvl="0"/>
            <a:r>
              <a:rPr/>
              <a:t>…</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From where we start</a:t>
            </a:r>
          </a:p>
        </p:txBody>
      </p:sp>
      <p:sp>
        <p:nvSpPr>
          <p:cNvPr id="3" name="Content Placeholder 2"/>
          <p:cNvSpPr>
            <a:spLocks noGrp="1"/>
          </p:cNvSpPr>
          <p:nvPr>
            <p:ph idx="1"/>
          </p:nvPr>
        </p:nvSpPr>
        <p:spPr/>
        <p:txBody>
          <a:bodyPr/>
          <a:lstStyle/>
          <a:p>
            <a:pPr lvl="0" indent="0" marL="1270000">
              <a:buNone/>
            </a:pPr>
            <a:r>
              <a:rPr sz="2000" b="1"/>
              <a:t>Programming ?</a:t>
            </a:r>
          </a:p>
          <a:p>
            <a:pPr lvl="0" indent="0" marL="1270000">
              <a:buNone/>
            </a:pPr>
            <a:r>
              <a:rPr sz="2000"/>
              <a:t>Employing a formalized set of instructions to control the operations of a computer</a:t>
            </a:r>
          </a:p>
          <a:p>
            <a:pPr lvl="0" indent="0" marL="0">
              <a:buNone/>
            </a:pPr>
            <a:r>
              <a:rPr/>
              <a:t>A sequence of mediations from </a:t>
            </a:r>
            <a:r>
              <a:rPr i="1"/>
              <a:t>ideas</a:t>
            </a:r>
            <a:r>
              <a:rPr/>
              <a:t> to </a:t>
            </a:r>
            <a:r>
              <a:rPr i="1"/>
              <a:t>silicium</a:t>
            </a:r>
          </a:p>
          <a:p>
            <a:pPr lvl="0"/>
            <a:r>
              <a:rPr/>
              <a:t>A material (computer) with an architecture</a:t>
            </a:r>
          </a:p>
          <a:p>
            <a:pPr lvl="0"/>
            <a:r>
              <a:rPr/>
              <a:t>One or several layers of abstraction</a:t>
            </a:r>
          </a:p>
          <a:p>
            <a:pPr lvl="0"/>
            <a:r>
              <a:rPr/>
              <a:t>A final language to control them all</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Connecting drive</a:t>
            </a:r>
          </a:p>
        </p:txBody>
      </p:sp>
      <p:sp>
        <p:nvSpPr>
          <p:cNvPr id="3" name="Content Placeholder 2"/>
          <p:cNvSpPr>
            <a:spLocks noGrp="1"/>
          </p:cNvSpPr>
          <p:nvPr>
            <p:ph idx="1"/>
          </p:nvPr>
        </p:nvSpPr>
        <p:spPr/>
        <p:txBody>
          <a:bodyPr/>
          <a:lstStyle/>
          <a:p>
            <a:pPr lvl="0" indent="0" marL="0">
              <a:buNone/>
            </a:pPr>
            <a:r>
              <a:rPr/>
              <a:t>Data should be separated from code.</a:t>
            </a:r>
          </a:p>
          <a:p>
            <a:pPr lvl="0" indent="0" marL="0">
              <a:buNone/>
            </a:pPr>
            <a:r>
              <a:rPr/>
              <a:t>So the question is to access to the data.</a:t>
            </a:r>
          </a:p>
          <a:p>
            <a:pPr lvl="0" indent="0">
              <a:buNone/>
            </a:pPr>
            <a:r>
              <a:rPr b="1">
                <a:solidFill>
                  <a:srgbClr val="008000"/>
                </a:solidFill>
                <a:latin typeface="Courier"/>
              </a:rPr>
              <a:t>from</a:t>
            </a:r>
            <a:r>
              <a:rPr>
                <a:latin typeface="Courier"/>
              </a:rPr>
              <a:t> google.colab </a:t>
            </a:r>
            <a:r>
              <a:rPr b="1">
                <a:solidFill>
                  <a:srgbClr val="008000"/>
                </a:solidFill>
                <a:latin typeface="Courier"/>
              </a:rPr>
              <a:t>import</a:t>
            </a:r>
            <a:r>
              <a:rPr>
                <a:latin typeface="Courier"/>
              </a:rPr>
              <a:t> drive</a:t>
            </a:r>
            <a:br/>
            <a:r>
              <a:rPr>
                <a:latin typeface="Courier"/>
              </a:rPr>
              <a:t>drive.mount(</a:t>
            </a:r>
            <a:r>
              <a:rPr>
                <a:solidFill>
                  <a:srgbClr val="4070A0"/>
                </a:solidFill>
                <a:latin typeface="Courier"/>
              </a:rPr>
              <a:t>'/content/drive'</a:t>
            </a:r>
            <a:r>
              <a:rPr>
                <a:latin typeface="Courier"/>
              </a:rPr>
              <a:t>)</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Hands-on to check</a:t>
            </a:r>
          </a:p>
        </p:txBody>
      </p:sp>
      <p:sp>
        <p:nvSpPr>
          <p:cNvPr id="3" name="Content Placeholder 2"/>
          <p:cNvSpPr>
            <a:spLocks noGrp="1"/>
          </p:cNvSpPr>
          <p:nvPr>
            <p:ph idx="1"/>
          </p:nvPr>
        </p:nvSpPr>
        <p:spPr/>
        <p:txBody>
          <a:bodyPr/>
          <a:lstStyle/>
          <a:p>
            <a:pPr lvl="0" indent="0" marL="0">
              <a:buNone/>
            </a:pPr>
            <a:r>
              <a:rPr/>
              <a:t>Use the code from </a:t>
            </a:r>
            <a:r>
              <a:rPr>
                <a:hlinkClick r:id="rId2"/>
              </a:rPr>
              <a:t>https://github.com/emilienschultz/sicss2025</a:t>
            </a:r>
          </a:p>
          <a:p>
            <a:pPr lvl="0"/>
            <a:r>
              <a:rPr/>
              <a:t>Open a dataset with Pandas</a:t>
            </a:r>
          </a:p>
          <a:p>
            <a:pPr lvl="0"/>
            <a:r>
              <a:rPr/>
              <a:t>Create a graph</a:t>
            </a:r>
          </a:p>
          <a:p>
            <a:pPr lvl="0"/>
            <a:r>
              <a:rPr/>
              <a:t>Predict the number of citation</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Different programming languages</a:t>
            </a:r>
          </a:p>
        </p:txBody>
      </p:sp>
      <p:pic>
        <p:nvPicPr>
          <p:cNvPr descr="img/langages.png" id="0" name="Picture 1"/>
          <p:cNvPicPr>
            <a:picLocks noGrp="1" noChangeAspect="1"/>
          </p:cNvPicPr>
          <p:nvPr/>
        </p:nvPicPr>
        <p:blipFill>
          <a:blip r:embed="rId2"/>
          <a:stretch>
            <a:fillRect/>
          </a:stretch>
        </p:blipFill>
        <p:spPr bwMode="auto">
          <a:xfrm>
            <a:off x="2387600" y="1193800"/>
            <a:ext cx="4368800" cy="33909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Scientific programming as a paradigm</a:t>
            </a:r>
          </a:p>
        </p:txBody>
      </p:sp>
      <p:sp>
        <p:nvSpPr>
          <p:cNvPr id="3" name="Content Placeholder 2"/>
          <p:cNvSpPr>
            <a:spLocks noGrp="1"/>
          </p:cNvSpPr>
          <p:nvPr>
            <p:ph idx="1"/>
          </p:nvPr>
        </p:nvSpPr>
        <p:spPr/>
        <p:txBody>
          <a:bodyPr/>
          <a:lstStyle/>
          <a:p>
            <a:pPr lvl="0"/>
            <a:r>
              <a:rPr b="1"/>
              <a:t>Script</a:t>
            </a:r>
            <a:r>
              <a:rPr/>
              <a:t>: perform small specific tasks</a:t>
            </a:r>
          </a:p>
          <a:p>
            <a:pPr lvl="0"/>
            <a:r>
              <a:rPr b="1"/>
              <a:t>Interactivity</a:t>
            </a:r>
            <a:r>
              <a:rPr/>
              <a:t>: test and experiment</a:t>
            </a:r>
          </a:p>
          <a:p>
            <a:pPr lvl="0"/>
            <a:r>
              <a:rPr b="1"/>
              <a:t>Specificity</a:t>
            </a:r>
            <a:r>
              <a:rPr/>
              <a:t>: use of specialized tools</a:t>
            </a:r>
          </a:p>
          <a:p>
            <a:pPr lvl="0"/>
            <a:r>
              <a:rPr b="1"/>
              <a:t>Temporary</a:t>
            </a:r>
            <a:r>
              <a:rPr/>
              <a:t>: constantly evolving</a:t>
            </a:r>
          </a:p>
          <a:p>
            <a:pPr lvl="0"/>
            <a:r>
              <a:rPr b="1"/>
              <a:t>“Amateurism”</a:t>
            </a:r>
            <a:r>
              <a:rPr/>
              <a:t>: not the core of the profession</a:t>
            </a:r>
          </a:p>
          <a:p>
            <a:pPr lvl="0" indent="0" marL="0">
              <a:buNone/>
            </a:pPr>
            <a:r>
              <a:rPr/>
              <a:t>« in contrast to software engineering, there is no externally specified goal or design target. Instead, the user explores and discovers their goal as they gain understanding from iteratively executing the code and thinking about the results and their data. » (Granger et Perez, 2021)</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Why Python ?</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for CSS</dc:title>
  <dc:creator>Émilien Schultz - CREST/GENES</dc:creator>
  <cp:keywords/>
  <dcterms:created xsi:type="dcterms:W3CDTF">2025-06-17T12:14:45Z</dcterms:created>
  <dcterms:modified xsi:type="dcterms:W3CDTF">2025-06-17T12:14:45Z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2025-06-18</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ubtitle">
    <vt:lpwstr>SICSS 2025</vt:lpwstr>
  </property>
  <property fmtid="{D5CDD505-2E9C-101B-9397-08002B2CF9AE}" pid="11" name="toc-title">
    <vt:lpwstr>Table of contents</vt:lpwstr>
  </property>
</Properties>
</file>